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23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D08896-C163-41CD-A53B-037CE3981CEA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08567-0755-4FA3-BE81-3EFDA9317D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6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1305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832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424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1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8426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569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198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161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6392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701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402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3608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7116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099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144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7561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1075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3179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0109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5493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3224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308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02303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0949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6686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4454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920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106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667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36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948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828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87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8EE8B6-8971-43EB-BFF6-08681626D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1681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0633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794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04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768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724268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313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144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54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71152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060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1262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90995DD-B8CB-47F5-BDE0-15143A05A2B0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62524CF-527F-4502-93D6-CE99F2681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013072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фартуков</a:t>
            </a:r>
            <a:endParaRPr lang="ru-RU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K:\тл\www.specovka56.ru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7648" y="1750522"/>
            <a:ext cx="1728192" cy="4581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K:\тл\www.msuzie-shop.r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8049" y="1916832"/>
            <a:ext cx="21431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00458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260351"/>
            <a:ext cx="8229600" cy="2881313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В XV-XVI веках карманы были самостоятельным аксессуаром женского костюма. Их обычно шили из белого льна, как и все остальное белье. Они  украшались вышивкой разноцветным шелком или декоративной стежкой. Иногда для карманов использовали не только лен или хлопок, но и более дорогие ткани - бархат, атлас.</a:t>
            </a:r>
          </a:p>
        </p:txBody>
      </p:sp>
      <p:pic>
        <p:nvPicPr>
          <p:cNvPr id="3076" name="Picture 4" descr="A_blue_watch_pocket_in_beadwork_18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5500" y="3141663"/>
            <a:ext cx="2611438" cy="3382962"/>
          </a:xfrm>
          <a:prstGeom prst="rect">
            <a:avLst/>
          </a:prstGeom>
          <a:noFill/>
        </p:spPr>
      </p:pic>
      <p:pic>
        <p:nvPicPr>
          <p:cNvPr id="3078" name="Picture 6" descr="100895305_SSL236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5550" y="3141663"/>
            <a:ext cx="3671888" cy="3262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5478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9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3" y="836712"/>
            <a:ext cx="2248281" cy="28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 descr="http://img0.liveinternet.ru/images/attach/c/2/64/630/64630977_1285737763_Rgen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2" t="4564" r="-1" b="25423"/>
          <a:stretch/>
        </p:blipFill>
        <p:spPr bwMode="auto">
          <a:xfrm>
            <a:off x="7968209" y="3068960"/>
            <a:ext cx="2195273" cy="295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1847528" y="836713"/>
            <a:ext cx="3744416" cy="5289451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Но карман как таковой появился только в последней трети </a:t>
            </a:r>
            <a:r>
              <a:rPr lang="en-US" b="1" dirty="0" smtClean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b="1" dirty="0" smtClean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века.</a:t>
            </a:r>
          </a:p>
          <a:p>
            <a:r>
              <a:rPr lang="ru-RU" b="1" dirty="0" smtClean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Первым предметом гардероба, имеющим карманы стал камзол  Людовика XIV.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5277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260350"/>
            <a:ext cx="4464050" cy="63373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/>
              <a:t>     </a:t>
            </a:r>
            <a:endParaRPr lang="en-US" sz="28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/>
              <a:t> </a:t>
            </a:r>
            <a:r>
              <a:rPr lang="en-US" sz="2800" dirty="0"/>
              <a:t>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начале XIX века карманы повсеместно начали вшивать в одежду. Навесные карманы сохранились в обиходе как деталь детского или рабочего платья. </a:t>
            </a:r>
          </a:p>
        </p:txBody>
      </p:sp>
      <p:pic>
        <p:nvPicPr>
          <p:cNvPr id="5124" name="Picture 4" descr="20110902-pocket18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3701" y="765175"/>
            <a:ext cx="3578225" cy="5265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916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9" y="765175"/>
            <a:ext cx="4402137" cy="58356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/>
              <a:t>    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начале XX века главной любительницей карманов считалась Коко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Шанель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Она считала, что женщинам недостает карманов, этой мужской детали костюма. И привнесла их не только в одежду, но и в аксессуары.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b="1" i="1" dirty="0"/>
          </a:p>
        </p:txBody>
      </p:sp>
      <p:pic>
        <p:nvPicPr>
          <p:cNvPr id="7172" name="Picture 4" descr="289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9600" y="765176"/>
            <a:ext cx="3359150" cy="50403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9650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9" y="188640"/>
            <a:ext cx="4297363" cy="1219200"/>
          </a:xfrm>
          <a:prstGeom prst="rect">
            <a:avLst/>
          </a:prstGeom>
          <a:noFill/>
        </p:spPr>
      </p:pic>
      <p:pic>
        <p:nvPicPr>
          <p:cNvPr id="3" name="Picture 5" descr="E:\тл\www.2-999-999.r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5560" y="620689"/>
            <a:ext cx="25717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E:\тл\www.corporatex.com.u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04112" y="798241"/>
            <a:ext cx="2000250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E:\тл\delsport.biz-market.r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7768" y="3501008"/>
            <a:ext cx="185261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тл\www.domamod.ru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72065" y="3645025"/>
            <a:ext cx="3286125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10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3593" y="3068960"/>
            <a:ext cx="2200275" cy="738188"/>
          </a:xfrm>
          <a:prstGeom prst="rect">
            <a:avLst/>
          </a:prstGeom>
          <a:noFill/>
        </p:spPr>
      </p:pic>
      <p:pic>
        <p:nvPicPr>
          <p:cNvPr id="8" name="Прямоугольник 14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11206" y="3121001"/>
            <a:ext cx="2266950" cy="73818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95600" y="5877273"/>
            <a:ext cx="2571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cap="all" dirty="0">
                <a:ln w="9000" cmpd="sng">
                  <a:solidFill>
                    <a:srgbClr val="84AA33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СПОРТИВНОЙ</a:t>
            </a:r>
          </a:p>
        </p:txBody>
      </p:sp>
      <p:pic>
        <p:nvPicPr>
          <p:cNvPr id="10" name="Прямоугольник 25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72064" y="6126164"/>
            <a:ext cx="3232150" cy="731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12020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t="17917" r="5313" b="9167"/>
          <a:stretch/>
        </p:blipFill>
        <p:spPr>
          <a:xfrm>
            <a:off x="1524001" y="0"/>
            <a:ext cx="912452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61409" y="236489"/>
            <a:ext cx="99284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>
                <a:ln w="9000" cmpd="sng">
                  <a:solidFill>
                    <a:srgbClr val="FF66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Расположение кармана на изделии</a:t>
            </a:r>
            <a:endParaRPr lang="ru-RU" sz="3600" b="1" cap="all" dirty="0">
              <a:ln w="9000" cmpd="sng">
                <a:solidFill>
                  <a:srgbClr val="FF6600"/>
                </a:solidFill>
                <a:prstDash val="solid"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08" y="905317"/>
            <a:ext cx="2808312" cy="227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450" y="949549"/>
            <a:ext cx="203676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19" b="1"/>
          <a:stretch/>
        </p:blipFill>
        <p:spPr bwMode="auto">
          <a:xfrm>
            <a:off x="7276282" y="4778946"/>
            <a:ext cx="2084387" cy="1961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360" y="3231158"/>
            <a:ext cx="1884363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69" y="1042589"/>
            <a:ext cx="2676525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267" y="3933056"/>
            <a:ext cx="320040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5" r="3052" b="11350"/>
          <a:stretch/>
        </p:blipFill>
        <p:spPr bwMode="auto">
          <a:xfrm>
            <a:off x="4801345" y="3604117"/>
            <a:ext cx="2474937" cy="284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475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9"/>
          <p:cNvSpPr txBox="1">
            <a:spLocks noChangeArrowheads="1"/>
          </p:cNvSpPr>
          <p:nvPr/>
        </p:nvSpPr>
        <p:spPr bwMode="auto">
          <a:xfrm>
            <a:off x="2063552" y="476673"/>
            <a:ext cx="82089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КАРМАНО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</a:p>
          <a:p>
            <a:pPr algn="ctr"/>
            <a:r>
              <a:rPr lang="ru-RU" sz="36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способу обработка карманы бывают</a:t>
            </a:r>
            <a:endParaRPr lang="ru-RU" sz="36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8925" y="1660525"/>
            <a:ext cx="23050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4F271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НАКЛАДНЫЕ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9514" y="2349500"/>
            <a:ext cx="24844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84AA3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ПРОРЕЗНЫЕ</a:t>
            </a:r>
          </a:p>
        </p:txBody>
      </p:sp>
      <p:sp>
        <p:nvSpPr>
          <p:cNvPr id="31748" name="TextBox 16"/>
          <p:cNvSpPr txBox="1">
            <a:spLocks noChangeArrowheads="1"/>
          </p:cNvSpPr>
          <p:nvPr/>
        </p:nvSpPr>
        <p:spPr bwMode="auto">
          <a:xfrm>
            <a:off x="6311900" y="2852738"/>
            <a:ext cx="17287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ШВАХ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6522" y="2082028"/>
            <a:ext cx="1923214" cy="271512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6032" name="Picture 16" descr="http://katushenka.ru/wp-content/uploads/2011/03/razmetka_karmana_na_plate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63753" y="2780928"/>
            <a:ext cx="2091841" cy="244827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6001" y="3284984"/>
            <a:ext cx="2133883" cy="259228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33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8147051" y="3141663"/>
            <a:ext cx="23415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EB80A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ВНУТРЕННИЕ</a:t>
            </a:r>
          </a:p>
        </p:txBody>
      </p:sp>
      <p:pic>
        <p:nvPicPr>
          <p:cNvPr id="86038" name="Picture 22" descr="http://kos-tum.ru/file/222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24140" y="3573017"/>
            <a:ext cx="1945927" cy="2917067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19350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981200" y="260648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накладных карманов</a:t>
            </a:r>
          </a:p>
        </p:txBody>
      </p:sp>
      <p:pic>
        <p:nvPicPr>
          <p:cNvPr id="5123" name="Picture 2" descr="http://allforfamily.ru/wp-content/uploads/2011/03/img098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9651" y="1579564"/>
            <a:ext cx="3311525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" descr="http://rusalka-7.ucoz.ru/_si/0/638088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1139" y="4081464"/>
            <a:ext cx="3279775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 descr="http://allforfamily.ru/wp-content/uploads/2011/03/img098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0463" y="1628775"/>
            <a:ext cx="3757612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235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992313" y="333376"/>
            <a:ext cx="8229600" cy="2519363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/>
              <a:t>       </a:t>
            </a:r>
            <a:r>
              <a:rPr lang="ru-RU" sz="28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Накладные карманы могут быть различной формы и величины. Такой вид карманов служит не только для хранения мелких предметов, но и для украшения одежды, поэтому они могут быть декорированы </a:t>
            </a:r>
            <a:r>
              <a:rPr lang="ru-RU" sz="2800" b="1" dirty="0" err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защипами</a:t>
            </a:r>
            <a:r>
              <a:rPr lang="ru-RU" sz="28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аппликациями, кружевом, вышивкой, рюшами, оборками, стразами и другими элементами.</a:t>
            </a:r>
            <a:r>
              <a:rPr lang="ru-RU" sz="2400" b="1" i="1" dirty="0"/>
              <a:t> </a:t>
            </a:r>
          </a:p>
        </p:txBody>
      </p:sp>
      <p:pic>
        <p:nvPicPr>
          <p:cNvPr id="53252" name="Picture 4" descr="3545_3666659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750" y="3141664"/>
            <a:ext cx="3810000" cy="2962275"/>
          </a:xfrm>
          <a:prstGeom prst="rect">
            <a:avLst/>
          </a:prstGeom>
          <a:noFill/>
        </p:spPr>
      </p:pic>
      <p:pic>
        <p:nvPicPr>
          <p:cNvPr id="53253" name="Picture 5" descr="57850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3338" y="3141664"/>
            <a:ext cx="3962400" cy="2981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143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8" descr="http://img0.liveinternet.ru/images/foto/c/9/apps/2/95/2095478_sweetheart_blk_index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2400" y="2420939"/>
            <a:ext cx="16954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Содержимое 3" descr="сканирование005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7850" y="1412875"/>
            <a:ext cx="2636838" cy="1079500"/>
          </a:xfrm>
          <a:prstGeom prst="rect">
            <a:avLst/>
          </a:prstGeom>
          <a:noFill/>
          <a:ln w="9525">
            <a:solidFill>
              <a:srgbClr val="8A5C2E"/>
            </a:solidFill>
            <a:miter lim="800000"/>
            <a:headEnd/>
            <a:tailEnd/>
          </a:ln>
        </p:spPr>
      </p:pic>
      <p:pic>
        <p:nvPicPr>
          <p:cNvPr id="33795" name="Рисунок 15" descr="сканирование005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3663" y="1412875"/>
            <a:ext cx="2652712" cy="1079500"/>
          </a:xfrm>
          <a:prstGeom prst="rect">
            <a:avLst/>
          </a:prstGeom>
          <a:noFill/>
          <a:ln w="9525">
            <a:solidFill>
              <a:srgbClr val="8A5C2E"/>
            </a:solidFill>
            <a:miter lim="800000"/>
            <a:headEnd/>
            <a:tailEnd/>
          </a:ln>
        </p:spPr>
      </p:pic>
      <p:pic>
        <p:nvPicPr>
          <p:cNvPr id="33796" name="Рисунок 17" descr="сканирование005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2039" y="1412876"/>
            <a:ext cx="2447925" cy="1090613"/>
          </a:xfrm>
          <a:prstGeom prst="rect">
            <a:avLst/>
          </a:prstGeom>
          <a:noFill/>
          <a:ln w="9525">
            <a:solidFill>
              <a:srgbClr val="8A5C2E"/>
            </a:solidFill>
            <a:miter lim="800000"/>
            <a:headEnd/>
            <a:tailEnd/>
          </a:ln>
        </p:spPr>
      </p:pic>
      <p:sp>
        <p:nvSpPr>
          <p:cNvPr id="33797" name="TextBox 22"/>
          <p:cNvSpPr txBox="1">
            <a:spLocks noChangeArrowheads="1"/>
          </p:cNvSpPr>
          <p:nvPr/>
        </p:nvSpPr>
        <p:spPr bwMode="auto">
          <a:xfrm>
            <a:off x="1992314" y="333376"/>
            <a:ext cx="8207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ФОРМА НАКЛАДНЫХ  КАРМАНОВ </a:t>
            </a:r>
          </a:p>
        </p:txBody>
      </p:sp>
      <p:sp>
        <p:nvSpPr>
          <p:cNvPr id="33798" name="TextBox 23"/>
          <p:cNvSpPr txBox="1">
            <a:spLocks noChangeArrowheads="1"/>
          </p:cNvSpPr>
          <p:nvPr/>
        </p:nvSpPr>
        <p:spPr bwMode="auto">
          <a:xfrm>
            <a:off x="1774825" y="1052514"/>
            <a:ext cx="2808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5136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ПРЯМОУГОЛЬНЫЕ</a:t>
            </a:r>
          </a:p>
        </p:txBody>
      </p:sp>
      <p:sp>
        <p:nvSpPr>
          <p:cNvPr id="33799" name="TextBox 24"/>
          <p:cNvSpPr txBox="1">
            <a:spLocks noChangeArrowheads="1"/>
          </p:cNvSpPr>
          <p:nvPr/>
        </p:nvSpPr>
        <p:spPr bwMode="auto">
          <a:xfrm>
            <a:off x="7608889" y="1052514"/>
            <a:ext cx="28082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5136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ОВАЛЬНЫЕ</a:t>
            </a:r>
          </a:p>
        </p:txBody>
      </p:sp>
      <p:sp>
        <p:nvSpPr>
          <p:cNvPr id="33800" name="TextBox 25"/>
          <p:cNvSpPr txBox="1">
            <a:spLocks noChangeArrowheads="1"/>
          </p:cNvSpPr>
          <p:nvPr/>
        </p:nvSpPr>
        <p:spPr bwMode="auto">
          <a:xfrm>
            <a:off x="4656139" y="1052514"/>
            <a:ext cx="28082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5136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ФИГУРНЫЕ</a:t>
            </a:r>
          </a:p>
        </p:txBody>
      </p:sp>
      <p:pic>
        <p:nvPicPr>
          <p:cNvPr id="33801" name="Picture 2" descr="G:\архив ноябрь-Б  2013 год\накладные карманы\fart_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92" t="2376"/>
          <a:stretch>
            <a:fillRect/>
          </a:stretch>
        </p:blipFill>
        <p:spPr bwMode="auto">
          <a:xfrm>
            <a:off x="7248525" y="3068638"/>
            <a:ext cx="2859088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2" descr="G:\архив ноябрь-Б  2013 год\накладные карманы\fart_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908" t="-2385"/>
          <a:stretch>
            <a:fillRect/>
          </a:stretch>
        </p:blipFill>
        <p:spPr bwMode="auto">
          <a:xfrm>
            <a:off x="2279650" y="2924176"/>
            <a:ext cx="27368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2541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2782888" y="404813"/>
            <a:ext cx="67691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ФАРТУКОВ ПО ПОКРОЮ</a:t>
            </a:r>
          </a:p>
        </p:txBody>
      </p:sp>
      <p:pic>
        <p:nvPicPr>
          <p:cNvPr id="20482" name="Picture 12" descr="http://www.arloni.ru/wp-content/gallery/fartuki2/9004-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35975" y="1700213"/>
            <a:ext cx="19812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10" descr="http://img.giftmix.ru/big/2012/10/11/UhdgSk4oApKnsxEZqmT3Cgm7QJqR5YpbZjf4N07gaRjbRZr36MVovLt98umU0wd0134994189482441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034" t="-4068" r="20338"/>
          <a:stretch>
            <a:fillRect/>
          </a:stretch>
        </p:blipFill>
        <p:spPr bwMode="auto">
          <a:xfrm>
            <a:off x="2063750" y="2205038"/>
            <a:ext cx="2160588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43873" y="4725144"/>
            <a:ext cx="2592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НАГРУДНИКА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847850" y="5662613"/>
            <a:ext cx="25923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ОТРЕЗНЫМ НАГРУДНИКОМ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751763" y="5662613"/>
            <a:ext cx="27368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ЦЕЛЬНОКРОЕННЫМ НАГРУДНИКОМ</a:t>
            </a:r>
          </a:p>
        </p:txBody>
      </p:sp>
      <p:pic>
        <p:nvPicPr>
          <p:cNvPr id="20488" name="Picture 1" descr="G:\накладные карманы\2_apron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7848" y="2420888"/>
            <a:ext cx="304165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590483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adia_tsep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120" y="4203086"/>
            <a:ext cx="3194174" cy="2395630"/>
          </a:xfrm>
          <a:prstGeom prst="rect">
            <a:avLst/>
          </a:prstGeom>
          <a:noFill/>
          <a:ln>
            <a:solidFill>
              <a:srgbClr val="996633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423592" y="332656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появлением кармана возникли </a:t>
            </a:r>
            <a:br>
              <a:rPr lang="ru-RU" sz="32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народные пословицы и поговорки. </a:t>
            </a:r>
            <a:endParaRPr lang="ru-RU" sz="32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63552" y="1412777"/>
            <a:ext cx="80648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>
                <a:solidFill>
                  <a:prstClr val="black"/>
                </a:solidFill>
                <a:latin typeface="Corbel" panose="020B0503020204020204" pitchFamily="34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 надейся Роман на чужой карман»;</a:t>
            </a:r>
          </a:p>
          <a:p>
            <a:endParaRPr lang="ru-RU" sz="9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«Из чужого кармана платить легко»;</a:t>
            </a:r>
          </a:p>
          <a:p>
            <a:endParaRPr lang="ru-RU" sz="9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«За словом в карман не лезет»;</a:t>
            </a:r>
          </a:p>
          <a:p>
            <a:endParaRPr lang="ru-RU" sz="9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«У Варвары все в кармане»;</a:t>
            </a:r>
          </a:p>
          <a:p>
            <a:endParaRPr lang="ru-RU" sz="9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«Считай деньги в своем кармане».</a:t>
            </a:r>
          </a:p>
        </p:txBody>
      </p:sp>
      <p:pic>
        <p:nvPicPr>
          <p:cNvPr id="17410" name="Picture 2" descr="http://mediasubs.ru/group/uploads/um/umnyij-otdyih-lyubimyie-pritchi-i-aforizmyi/image2/00ZjE4LW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9576" y="4227613"/>
            <a:ext cx="3600400" cy="2396516"/>
          </a:xfrm>
          <a:prstGeom prst="rect">
            <a:avLst/>
          </a:prstGeom>
          <a:noFill/>
          <a:ln>
            <a:solidFill>
              <a:srgbClr val="996633"/>
            </a:solidFill>
          </a:ln>
        </p:spPr>
      </p:pic>
    </p:spTree>
    <p:extLst>
      <p:ext uri="{BB962C8B-B14F-4D97-AF65-F5344CB8AC3E}">
        <p14:creationId xmlns:p14="http://schemas.microsoft.com/office/powerpoint/2010/main" val="28726162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04707" y="548681"/>
            <a:ext cx="90590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>
                <a:ln w="9000" cmpd="sng">
                  <a:solidFill>
                    <a:prstClr val="black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Срезы   в   крое   кармана</a:t>
            </a:r>
            <a:endParaRPr lang="ru-RU" sz="4800" b="1" cap="all" dirty="0">
              <a:ln w="9000" cmpd="sng">
                <a:solidFill>
                  <a:prstClr val="black"/>
                </a:solidFill>
                <a:prstDash val="solid"/>
              </a:ln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914925" y="1808305"/>
            <a:ext cx="1617662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defPPr>
              <a:defRPr lang="en-GB"/>
            </a:defPPr>
            <a:lvl1pPr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  <a:defRPr/>
            </a:pPr>
            <a:r>
              <a:rPr lang="ru-RU" dirty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Верхний срез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64374" y="3106757"/>
            <a:ext cx="442301" cy="16301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dirty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Боковой </a:t>
            </a:r>
            <a:r>
              <a:rPr lang="ru-RU" dirty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срез</a:t>
            </a:r>
            <a:endParaRPr lang="ru-RU" dirty="0"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7149390" y="3875593"/>
            <a:ext cx="1675203" cy="34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dirty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Боковой  срез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11589" y="5489684"/>
            <a:ext cx="1534010" cy="349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dirty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Нижний  </a:t>
            </a:r>
            <a:r>
              <a:rPr lang="ru-RU" dirty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срез</a:t>
            </a:r>
          </a:p>
        </p:txBody>
      </p:sp>
      <p:sp>
        <p:nvSpPr>
          <p:cNvPr id="11" name="Стрелка влево 10"/>
          <p:cNvSpPr/>
          <p:nvPr/>
        </p:nvSpPr>
        <p:spPr>
          <a:xfrm rot="16200000">
            <a:off x="6344240" y="1799003"/>
            <a:ext cx="857256" cy="285752"/>
          </a:xfrm>
          <a:prstGeom prst="leftArrow">
            <a:avLst/>
          </a:prstGeom>
          <a:solidFill>
            <a:srgbClr val="D34817"/>
          </a:solidFill>
          <a:ln w="127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sysClr val="window" lastClr="FFFFFF"/>
              </a:solidFill>
              <a:latin typeface="Cambria"/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7704904" y="2826639"/>
            <a:ext cx="857256" cy="285752"/>
          </a:xfrm>
          <a:prstGeom prst="leftArrow">
            <a:avLst/>
          </a:prstGeom>
          <a:solidFill>
            <a:srgbClr val="D34817"/>
          </a:solidFill>
          <a:ln w="127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sysClr val="window" lastClr="FFFFFF"/>
              </a:solidFill>
              <a:latin typeface="Cambria"/>
            </a:endParaRPr>
          </a:p>
        </p:txBody>
      </p:sp>
      <p:sp>
        <p:nvSpPr>
          <p:cNvPr id="13" name="Стрелка влево 12"/>
          <p:cNvSpPr/>
          <p:nvPr/>
        </p:nvSpPr>
        <p:spPr>
          <a:xfrm rot="10800000">
            <a:off x="3549418" y="2821005"/>
            <a:ext cx="857256" cy="285752"/>
          </a:xfrm>
          <a:prstGeom prst="leftArrow">
            <a:avLst/>
          </a:prstGeom>
          <a:solidFill>
            <a:srgbClr val="D34817"/>
          </a:solidFill>
          <a:ln w="127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sysClr val="window" lastClr="FFFFFF"/>
              </a:solidFill>
              <a:latin typeface="Cambria"/>
            </a:endParaRPr>
          </a:p>
        </p:txBody>
      </p:sp>
      <p:sp>
        <p:nvSpPr>
          <p:cNvPr id="14" name="Стрелка влево 13"/>
          <p:cNvSpPr/>
          <p:nvPr/>
        </p:nvSpPr>
        <p:spPr>
          <a:xfrm rot="5400000">
            <a:off x="6547590" y="5775436"/>
            <a:ext cx="857256" cy="285752"/>
          </a:xfrm>
          <a:prstGeom prst="leftArrow">
            <a:avLst/>
          </a:prstGeom>
          <a:solidFill>
            <a:srgbClr val="D34817"/>
          </a:solidFill>
          <a:ln w="127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sysClr val="window" lastClr="FFFFFF"/>
              </a:solidFill>
              <a:latin typeface="Cambria"/>
            </a:endParaRPr>
          </a:p>
        </p:txBody>
      </p:sp>
      <p:sp>
        <p:nvSpPr>
          <p:cNvPr id="10" name="Прямоугольник с двумя вырезанными соседними углами 9"/>
          <p:cNvSpPr/>
          <p:nvPr/>
        </p:nvSpPr>
        <p:spPr>
          <a:xfrm rot="10800000">
            <a:off x="4439817" y="2420888"/>
            <a:ext cx="3240359" cy="2952328"/>
          </a:xfrm>
          <a:prstGeom prst="snip2SameRect">
            <a:avLst>
              <a:gd name="adj1" fmla="val 533"/>
              <a:gd name="adj2" fmla="val 0"/>
            </a:avLst>
          </a:prstGeom>
          <a:solidFill>
            <a:srgbClr val="33CC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pic>
        <p:nvPicPr>
          <p:cNvPr id="2052" name="Picture 4" descr="http://www.fabrics.ru/images/gamma/f/b/g2442190832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2" t="1882" r="26625" b="75580"/>
          <a:stretch/>
        </p:blipFill>
        <p:spPr bwMode="auto">
          <a:xfrm>
            <a:off x="1903094" y="2370508"/>
            <a:ext cx="438473" cy="46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6134247" y="2880986"/>
            <a:ext cx="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032320" y="2625619"/>
            <a:ext cx="18002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4727848" y="3106757"/>
            <a:ext cx="2736304" cy="5634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727848" y="3112392"/>
            <a:ext cx="0" cy="1756769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27848" y="4941168"/>
            <a:ext cx="0" cy="216024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871864" y="5157192"/>
            <a:ext cx="259228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7501536" y="4912706"/>
            <a:ext cx="34624" cy="244486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7464153" y="3112391"/>
            <a:ext cx="37383" cy="1775788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439816" y="508518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655840" y="5157192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08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Обработка накладного кармана</a:t>
            </a:r>
          </a:p>
        </p:txBody>
      </p:sp>
      <p:sp>
        <p:nvSpPr>
          <p:cNvPr id="64519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6629400" y="1989138"/>
            <a:ext cx="40386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Припуск на обработку верхнего среза кармана</a:t>
            </a:r>
          </a:p>
          <a:p>
            <a:pPr>
              <a:buFont typeface="Wingdings" pitchFamily="2" charset="2"/>
              <a:buNone/>
            </a:pPr>
            <a:endParaRPr lang="ru-RU" sz="2400" dirty="0"/>
          </a:p>
          <a:p>
            <a:pPr>
              <a:buFont typeface="Wingdings" pitchFamily="2" charset="2"/>
              <a:buNone/>
            </a:pPr>
            <a:endParaRPr lang="ru-RU" sz="2400" dirty="0"/>
          </a:p>
          <a:p>
            <a:pPr>
              <a:buFont typeface="Wingdings" pitchFamily="2" charset="2"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Припуск на обработку бокового и нижнего среза кармана</a:t>
            </a:r>
          </a:p>
        </p:txBody>
      </p:sp>
      <p:pic>
        <p:nvPicPr>
          <p:cNvPr id="64516" name="Picture 4" descr="img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1089" y="2205039"/>
            <a:ext cx="3743325" cy="3724275"/>
          </a:xfrm>
          <a:prstGeom prst="rect">
            <a:avLst/>
          </a:prstGeom>
          <a:noFill/>
        </p:spPr>
      </p:pic>
      <p:sp>
        <p:nvSpPr>
          <p:cNvPr id="64520" name="Line 8"/>
          <p:cNvSpPr>
            <a:spLocks noChangeShapeType="1"/>
          </p:cNvSpPr>
          <p:nvPr/>
        </p:nvSpPr>
        <p:spPr bwMode="auto">
          <a:xfrm flipH="1">
            <a:off x="4367213" y="2636839"/>
            <a:ext cx="252095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  <a:latin typeface="Corbel" panose="020B0503020204020204" pitchFamily="34" charset="0"/>
            </a:endParaRPr>
          </a:p>
        </p:txBody>
      </p:sp>
      <p:sp>
        <p:nvSpPr>
          <p:cNvPr id="64521" name="Line 9"/>
          <p:cNvSpPr>
            <a:spLocks noChangeShapeType="1"/>
          </p:cNvSpPr>
          <p:nvPr/>
        </p:nvSpPr>
        <p:spPr bwMode="auto">
          <a:xfrm flipH="1">
            <a:off x="4367214" y="4797425"/>
            <a:ext cx="2160587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  <a:latin typeface="Corbel" panose="020B0503020204020204" pitchFamily="34" charset="0"/>
            </a:endParaRPr>
          </a:p>
        </p:txBody>
      </p:sp>
      <p:sp>
        <p:nvSpPr>
          <p:cNvPr id="64522" name="Line 10"/>
          <p:cNvSpPr>
            <a:spLocks noChangeShapeType="1"/>
          </p:cNvSpPr>
          <p:nvPr/>
        </p:nvSpPr>
        <p:spPr bwMode="auto">
          <a:xfrm flipH="1" flipV="1">
            <a:off x="5591175" y="4437063"/>
            <a:ext cx="100965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25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188642"/>
            <a:ext cx="7772400" cy="1440159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урока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7568" y="1772816"/>
            <a:ext cx="7776864" cy="4608512"/>
          </a:xfrm>
        </p:spPr>
        <p:txBody>
          <a:bodyPr>
            <a:normAutofit/>
          </a:bodyPr>
          <a:lstStyle/>
          <a:p>
            <a:pPr algn="l"/>
            <a:endParaRPr lang="ru-RU" sz="1600" dirty="0"/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Сформировать знания и умения выполнять поузловую обработку - карман;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Развивать умение сравнивать,  выделять главное, решать поставленную проблему;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Формировать умение пользоваться инструкционными картами по выполнению кармана;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2205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Обработка накладного кармана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Рисунок 3" descr="PC080083.JPG"/>
          <p:cNvPicPr>
            <a:picLocks noChangeAspect="1"/>
          </p:cNvPicPr>
          <p:nvPr/>
        </p:nvPicPr>
        <p:blipFill>
          <a:blip r:embed="rId3" cstate="print">
            <a:lum bright="24000"/>
          </a:blip>
          <a:srcRect/>
          <a:stretch>
            <a:fillRect/>
          </a:stretch>
        </p:blipFill>
        <p:spPr bwMode="auto">
          <a:xfrm>
            <a:off x="3863752" y="1412776"/>
            <a:ext cx="4896544" cy="367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2063751" y="5157193"/>
            <a:ext cx="82089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Обработать верхний срез кармана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(ШОВ ВПОДГИБКУ С ЗАКРЫТЫМ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СРЕЗОМ) 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застрочить по краю на 1-2 мм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222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Обработка накладного кармана</a:t>
            </a:r>
          </a:p>
        </p:txBody>
      </p:sp>
      <p:pic>
        <p:nvPicPr>
          <p:cNvPr id="12291" name="Рисунок 2" descr="PC08008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9657" y="1700808"/>
            <a:ext cx="4597365" cy="451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751763" y="2060574"/>
            <a:ext cx="25209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Загнуть боковые а потом нижний срезы кармана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(шов </a:t>
            </a:r>
            <a:r>
              <a:rPr lang="ru-RU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вподгибку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 открытым срезом)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151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333375"/>
            <a:ext cx="8229600" cy="4114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/>
              <a:t>    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Наложить карман на основную деталь, закрепить.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4" name="Picture 4" descr="img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614" y="1700213"/>
            <a:ext cx="4968875" cy="47926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448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0" y="188641"/>
            <a:ext cx="8229600" cy="1513160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Настрочить карман на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основную деталь</a:t>
            </a:r>
          </a:p>
          <a:p>
            <a:pPr algn="ctr">
              <a:buFont typeface="Wingdings" pitchFamily="2" charset="2"/>
              <a:buNone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1-2 мм от края. Выполнить ВТО.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6" name="Picture 4" descr="img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3752" y="1412776"/>
            <a:ext cx="4916026" cy="50049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715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188642"/>
            <a:ext cx="7772400" cy="720079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БЕЗОПАСНОСТИ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5560" y="980728"/>
            <a:ext cx="8208912" cy="5400600"/>
          </a:xfrm>
        </p:spPr>
        <p:txBody>
          <a:bodyPr>
            <a:normAutofit fontScale="92500"/>
          </a:bodyPr>
          <a:lstStyle/>
          <a:p>
            <a:pPr algn="l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Сели шить мы за машину.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Держим ровно корпус,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спину</a:t>
            </a:r>
          </a:p>
          <a:p>
            <a:pPr algn="l"/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Пальцы дальше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иголки, 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 косынку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прячем челки.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Давайте, повторим все вместе: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Хранить булавки в определенном месте,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 не болели зубы и живот, </a:t>
            </a:r>
          </a:p>
          <a:p>
            <a:pPr algn="l"/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Не брать иголки и булавки в рот.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стол кладу я ножницы кольцами</a:t>
            </a:r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себе</a:t>
            </a:r>
          </a:p>
          <a:p>
            <a:pPr algn="l"/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Передаю я ножницы кольцами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тебе</a:t>
            </a:r>
          </a:p>
          <a:p>
            <a:pPr algn="l"/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Сомкнутыми ножницы должны лежать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Положить разомкнутыми –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может быть беда,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оска не задымилась и не загорелась вдруг, 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подставку поскорей поставь утюг!</a:t>
            </a:r>
          </a:p>
          <a:p>
            <a:pPr algn="l"/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Проследи,  чтобы подошва не касалась бы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шнура</a:t>
            </a:r>
          </a:p>
          <a:p>
            <a:pPr algn="l"/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Не ставь утюг включенным </a:t>
            </a: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кабинете до утра</a:t>
            </a:r>
          </a:p>
          <a:p>
            <a:pPr algn="l"/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Ваш экзамен принимаю и к работе допускаю</a:t>
            </a:r>
          </a:p>
          <a:p>
            <a:pPr algn="l"/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23698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7568" y="116633"/>
            <a:ext cx="77724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Инструкционная карта.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Обработка накладного кармана и соединение его с фартуком.</a:t>
            </a:r>
            <a:endParaRPr lang="ru-RU" sz="31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5560" y="1628800"/>
            <a:ext cx="7920880" cy="4680520"/>
          </a:xfrm>
        </p:spPr>
        <p:txBody>
          <a:bodyPr>
            <a:no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-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Обработать верхний срез кармана швом в подгибку закрытым срезом (1см + 2см), ширина шва в готовом виде 20мм. Машинная строчка проложена по краю подгиба на 1-2 мм. Выполнить закрепки в начале и в конце строчки.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- Загнуть боковые а затем нижний срезы кармана швом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вподгибку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с открытым срезом. Ширина шва 10 мм;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Наложить карман на основную деталь, закрепить и настрочить по краю на 1-2 мм.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- Выполнить влажно-тепловую обработку;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- Проверить качество выполненной работы;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- Сравнить с образцом;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24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3730426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Потайная кладовая, чего тут  только нет, здесь и фантики от конфет, здесь и пуговица, крючок и носовой платок.</a:t>
            </a:r>
            <a:endParaRPr lang="ru-RU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278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3592" y="3861049"/>
            <a:ext cx="2376264" cy="2553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Заголовок 1"/>
          <p:cNvPicPr>
            <a:picLocks noGrp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5920" y="4005264"/>
            <a:ext cx="381635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251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67609" y="1412777"/>
          <a:ext cx="7776863" cy="4969577"/>
        </p:xfrm>
        <a:graphic>
          <a:graphicData uri="http://schemas.openxmlformats.org/drawingml/2006/table">
            <a:tbl>
              <a:tblPr/>
              <a:tblGrid>
                <a:gridCol w="4968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6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2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7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Название операции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Самооценка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Оценка учителя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21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1.  Ширина шва </a:t>
                      </a:r>
                      <a:r>
                        <a:rPr lang="ru-RU" sz="1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вподгибку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 одинакова по всей длине, машинная строчка проложена по краю подгиба на 1-2 мм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5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2.  Углы кармана заправлены и невидимы.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5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3.  Карман правильной формы.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0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4.  Карман ровно наложен на основную деталь. Машинная строчка проложена по краю кармана с трех сторон на 1-2 мм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5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5.  Выполнена влажно-тепловая обработка  (ВТО).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5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28" marR="62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75520" y="-635833"/>
            <a:ext cx="889248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Карта контроля качества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«Выполнение накладного кармана»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Максимальное количество баллов – 5</a:t>
            </a:r>
            <a:endParaRPr lang="ru-RU" sz="1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8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7608" y="404664"/>
            <a:ext cx="7920880" cy="1152128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разноуровневых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заданий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3592" y="1628800"/>
            <a:ext cx="8136904" cy="432048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уровень (зеленый).</a:t>
            </a:r>
          </a:p>
          <a:p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застрочить верхний срез кармана;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б) загнуть боковые и нижний срез кармана;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в) провести ВТО;</a:t>
            </a:r>
          </a:p>
          <a:p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уровень (красный).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а) застрочить верхний срез кармана.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б) загнуть боковые и нижний срез кармана;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в) наложить карман на основную деталь, закрепить и настрочить;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г) выполнить ВТО;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97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60648"/>
            <a:ext cx="8305800" cy="136815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теме «Карман»</a:t>
            </a:r>
            <a:endParaRPr lang="ru-RU" sz="4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9536" y="1916832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Одно существительное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7528" y="2564904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Два прилагательных к существительному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9536" y="3501008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rgbClr val="0070C0"/>
                </a:solidFill>
                <a:latin typeface="Corbel" panose="020B0503020204020204" pitchFamily="34" charset="0"/>
              </a:rPr>
              <a:t> 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 глагола, характеризующие его действия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9536" y="4293096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Фраза из четырех слов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19536" y="5085184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Существительное, синоним первому.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67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305800" cy="1080120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 учебной деятельности</a:t>
            </a:r>
            <a:endParaRPr lang="ru-RU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231904" y="3212976"/>
            <a:ext cx="1490464" cy="1490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951984" y="2420888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888088" y="3861048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023992" y="4869160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367808" y="393305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608168" y="3645024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Понял, но!</a:t>
            </a: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24000" y="3789040"/>
            <a:ext cx="27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Понял и могу научить</a:t>
            </a: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47928" y="580526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Понял</a:t>
            </a: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15880" y="1988840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понял</a:t>
            </a: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5358" y="0"/>
            <a:ext cx="9272439" cy="689840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Corbel" panose="020B0503020204020204" pitchFamily="34" charset="0"/>
              </a:rPr>
              <a:t>   </a:t>
            </a: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r>
              <a:rPr lang="ru-RU" dirty="0">
                <a:solidFill>
                  <a:prstClr val="white"/>
                </a:solidFill>
                <a:latin typeface="Corbel" panose="020B0503020204020204" pitchFamily="34" charset="0"/>
              </a:rPr>
              <a:t>    </a:t>
            </a: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 Срез в крое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Corbel" panose="020B0503020204020204" pitchFamily="34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Corbel" panose="020B0503020204020204" pitchFamily="34" charset="0"/>
              </a:rPr>
              <a:t>   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 Шов, используемый для обработки  верхнего среза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3.  Вид кармана по способу соединения с изделием.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4.  Материал для отделки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5.  Вид накладного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6.  Шов , используемый для соединения кармана с изделием.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sz="2400" b="1" dirty="0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5493" y="768602"/>
            <a:ext cx="457200" cy="457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832" y="75917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282" y="75786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32" y="76395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182" y="76177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018" y="692696"/>
            <a:ext cx="463550" cy="547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216" y="771785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178" y="770850"/>
            <a:ext cx="480244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465" y="783039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42" y="767571"/>
            <a:ext cx="463550" cy="460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64" y="775271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829" y="320892"/>
            <a:ext cx="46309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493" y="32112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594" y="31743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666" y="31229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468" y="311721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632" y="304021"/>
            <a:ext cx="463550" cy="4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044" y="32112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061" y="769760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778" y="1710756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773" y="2636329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37" y="17012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30" y="2156755"/>
            <a:ext cx="471589" cy="47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17012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878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419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282" y="1209160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311" y="1223784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365" y="122796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28" y="1234400"/>
            <a:ext cx="49229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465" y="1238822"/>
            <a:ext cx="463550" cy="46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1220323"/>
            <a:ext cx="463551" cy="48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32" y="122215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082" y="1217304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37" y="1228502"/>
            <a:ext cx="463550" cy="47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328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183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350" y="2172779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800" y="1697950"/>
            <a:ext cx="463550" cy="48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328" y="1710756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777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43" y="1710756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150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250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700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618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168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913" y="262230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813" y="2632091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363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227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0584" y="283633"/>
            <a:ext cx="433288" cy="467369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5424" y="795894"/>
            <a:ext cx="457200" cy="457200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3985" y="1228502"/>
            <a:ext cx="457200" cy="457200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800" y="1691057"/>
            <a:ext cx="457200" cy="457200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44494" y="2080089"/>
            <a:ext cx="457200" cy="466725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32827" y="2628343"/>
            <a:ext cx="457200" cy="504056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01337" y="350891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5820" y="80257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22314" y="127560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6" name="TextBox 1085"/>
          <p:cNvSpPr txBox="1"/>
          <p:nvPr/>
        </p:nvSpPr>
        <p:spPr>
          <a:xfrm>
            <a:off x="5269272" y="1734991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0" name="TextBox 1089"/>
          <p:cNvSpPr txBox="1"/>
          <p:nvPr/>
        </p:nvSpPr>
        <p:spPr>
          <a:xfrm>
            <a:off x="5312558" y="217277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" name="TextBox 1094"/>
          <p:cNvSpPr txBox="1"/>
          <p:nvPr/>
        </p:nvSpPr>
        <p:spPr>
          <a:xfrm>
            <a:off x="5288513" y="2656556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06" name="Прямая соединительная линия 1105"/>
          <p:cNvCxnSpPr/>
          <p:nvPr/>
        </p:nvCxnSpPr>
        <p:spPr>
          <a:xfrm>
            <a:off x="5247755" y="333747"/>
            <a:ext cx="27347" cy="277282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8" name="Прямая соединительная линия 1107"/>
          <p:cNvCxnSpPr/>
          <p:nvPr/>
        </p:nvCxnSpPr>
        <p:spPr>
          <a:xfrm>
            <a:off x="5693594" y="354634"/>
            <a:ext cx="29028" cy="276303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Рисунок 126" descr="сканирование0055.jpg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9042" r="60256"/>
          <a:stretch/>
        </p:blipFill>
        <p:spPr>
          <a:xfrm>
            <a:off x="9765116" y="3084712"/>
            <a:ext cx="866542" cy="876906"/>
          </a:xfrm>
          <a:prstGeom prst="rect">
            <a:avLst/>
          </a:prstGeom>
        </p:spPr>
      </p:pic>
      <p:sp>
        <p:nvSpPr>
          <p:cNvPr id="1115" name="Прямоугольник 1114"/>
          <p:cNvSpPr/>
          <p:nvPr/>
        </p:nvSpPr>
        <p:spPr>
          <a:xfrm>
            <a:off x="9581047" y="126650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latin typeface="Corbel" panose="020B0503020204020204" pitchFamily="34" charset="0"/>
            </a:endParaRPr>
          </a:p>
        </p:txBody>
      </p:sp>
      <p:cxnSp>
        <p:nvCxnSpPr>
          <p:cNvPr id="1117" name="Прямая соединительная линия 1116"/>
          <p:cNvCxnSpPr/>
          <p:nvPr/>
        </p:nvCxnSpPr>
        <p:spPr>
          <a:xfrm>
            <a:off x="9597458" y="1352670"/>
            <a:ext cx="0" cy="819467"/>
          </a:xfrm>
          <a:prstGeom prst="line">
            <a:avLst/>
          </a:prstGeom>
          <a:ln>
            <a:solidFill>
              <a:srgbClr val="9966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9" name="Прямая соединительная линия 1118"/>
          <p:cNvCxnSpPr/>
          <p:nvPr/>
        </p:nvCxnSpPr>
        <p:spPr>
          <a:xfrm>
            <a:off x="9665570" y="2151962"/>
            <a:ext cx="806770" cy="0"/>
          </a:xfrm>
          <a:prstGeom prst="line">
            <a:avLst/>
          </a:prstGeom>
          <a:ln>
            <a:solidFill>
              <a:srgbClr val="9966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10495447" y="1352671"/>
            <a:ext cx="0" cy="819467"/>
          </a:xfrm>
          <a:prstGeom prst="line">
            <a:avLst/>
          </a:prstGeom>
          <a:ln>
            <a:solidFill>
              <a:srgbClr val="9966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9595132" y="1266502"/>
            <a:ext cx="919051" cy="7953"/>
          </a:xfrm>
          <a:prstGeom prst="line">
            <a:avLst/>
          </a:prstGeom>
          <a:ln w="571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" name="Picture 53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99663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605" y="1352670"/>
            <a:ext cx="268107" cy="28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" name="Picture 5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605" y="1694039"/>
            <a:ext cx="26828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" name="Picture 7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AAAAAC"/>
              </a:clrFrom>
              <a:clrTo>
                <a:srgbClr val="AAAAAC">
                  <a:alpha val="0"/>
                </a:srgbClr>
              </a:clrTo>
            </a:clrChange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6" t="33186" r="23675"/>
          <a:stretch/>
        </p:blipFill>
        <p:spPr bwMode="auto">
          <a:xfrm>
            <a:off x="1945982" y="1783062"/>
            <a:ext cx="1102819" cy="120204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36000"/>
                  </a:blip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5" name="Picture 2"/>
          <p:cNvPicPr>
            <a:picLocks noChangeAspect="1" noChangeArrowheads="1"/>
          </p:cNvPicPr>
          <p:nvPr/>
        </p:nvPicPr>
        <p:blipFill rotWithShape="1">
          <a:blip r:embed="rId9" cstate="print">
            <a:lum bright="-24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34072" r="39824" b="33782"/>
          <a:stretch/>
        </p:blipFill>
        <p:spPr bwMode="auto">
          <a:xfrm>
            <a:off x="8322154" y="1884005"/>
            <a:ext cx="659782" cy="7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24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6" name="Блок-схема: задержка 105"/>
          <p:cNvSpPr/>
          <p:nvPr/>
        </p:nvSpPr>
        <p:spPr>
          <a:xfrm rot="5400000">
            <a:off x="8500717" y="1706019"/>
            <a:ext cx="280789" cy="636764"/>
          </a:xfrm>
          <a:prstGeom prst="flowChartDelay">
            <a:avLst/>
          </a:prstGeom>
          <a:solidFill>
            <a:srgbClr val="0AA62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pic>
        <p:nvPicPr>
          <p:cNvPr id="107" name="Picture 55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760" y="1944044"/>
            <a:ext cx="198595" cy="2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8" name="Picture 9" descr="http://www.modistka.net/picturefile.php?filename=Images/master/jacket/jacket4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157" y="289348"/>
            <a:ext cx="1305737" cy="116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69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1" grpId="0"/>
      <p:bldP spid="1086" grpId="0"/>
      <p:bldP spid="1090" grpId="0"/>
      <p:bldP spid="10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5358" y="0"/>
            <a:ext cx="9272439" cy="689840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Corbel" panose="020B0503020204020204" pitchFamily="34" charset="0"/>
              </a:rPr>
              <a:t>   </a:t>
            </a: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r>
              <a:rPr lang="ru-RU" dirty="0">
                <a:solidFill>
                  <a:prstClr val="white"/>
                </a:solidFill>
                <a:latin typeface="Corbel" panose="020B0503020204020204" pitchFamily="34" charset="0"/>
              </a:rPr>
              <a:t>    </a:t>
            </a: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endParaRPr lang="ru-RU" dirty="0">
              <a:solidFill>
                <a:prstClr val="white"/>
              </a:solidFill>
              <a:latin typeface="Corbel" panose="020B0503020204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 Срез в крое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Corbel" panose="020B0503020204020204" pitchFamily="34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Corbel" panose="020B0503020204020204" pitchFamily="34" charset="0"/>
              </a:rPr>
              <a:t>   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 Шов, используемый для обработки  верхнего среза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3.  Вид кармана по способу соединения с изделием.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4.  Материал для отделки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5.  Вид накладного кармана.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6.  Шов , используемый для соединения кармана с изделием.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sz="2400" b="1" dirty="0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5493" y="768602"/>
            <a:ext cx="457200" cy="457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832" y="75917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282" y="75786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32" y="76395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182" y="76177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018" y="692696"/>
            <a:ext cx="463550" cy="547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216" y="771785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178" y="770850"/>
            <a:ext cx="480244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465" y="783039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42" y="767571"/>
            <a:ext cx="463550" cy="460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64" y="775271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829" y="320892"/>
            <a:ext cx="46309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493" y="32112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594" y="31743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666" y="31229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468" y="311721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632" y="304021"/>
            <a:ext cx="463550" cy="4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044" y="32112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061" y="769760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778" y="1710756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773" y="2636329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37" y="17012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30" y="2156755"/>
            <a:ext cx="471589" cy="47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17012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878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419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282" y="1209160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311" y="1223784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365" y="1227967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28" y="1234400"/>
            <a:ext cx="49229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465" y="1238822"/>
            <a:ext cx="463550" cy="46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1220323"/>
            <a:ext cx="463551" cy="48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32" y="1222152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082" y="1217304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37" y="1228502"/>
            <a:ext cx="463550" cy="47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328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183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350" y="2172779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800" y="1697950"/>
            <a:ext cx="463550" cy="48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328" y="1710756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777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43" y="1710756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150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250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700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618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168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913" y="262230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813" y="2632091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363" y="262834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227" y="2164793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0584" y="283633"/>
            <a:ext cx="433288" cy="467369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5424" y="795894"/>
            <a:ext cx="457200" cy="457200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3985" y="1228502"/>
            <a:ext cx="457200" cy="457200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800" y="1691057"/>
            <a:ext cx="457200" cy="457200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44494" y="2080089"/>
            <a:ext cx="457200" cy="466725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32827" y="2628343"/>
            <a:ext cx="457200" cy="504056"/>
          </a:xfrm>
          <a:prstGeom prst="rect">
            <a:avLst/>
          </a:prstGeom>
          <a:solidFill>
            <a:srgbClr val="31B6FD">
              <a:alpha val="0"/>
            </a:srgbClr>
          </a:solidFill>
          <a:ln>
            <a:solidFill>
              <a:srgbClr val="2185B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7784" y="388531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21242" y="350891"/>
            <a:ext cx="420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01337" y="350891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35997" y="354634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03731" y="359063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32029" y="335741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7815" y="33374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17899" y="827552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5820" y="80257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1732" y="81389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78700" y="79237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50286" y="806991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43466" y="820213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63510" y="816869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07589" y="82790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59493" y="816423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05739" y="839828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41185" y="126500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22314" y="127560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720210" y="1278435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TextBox 1024"/>
          <p:cNvSpPr txBox="1"/>
          <p:nvPr/>
        </p:nvSpPr>
        <p:spPr>
          <a:xfrm>
            <a:off x="6205363" y="126346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7" name="TextBox 1076"/>
          <p:cNvSpPr txBox="1"/>
          <p:nvPr/>
        </p:nvSpPr>
        <p:spPr>
          <a:xfrm>
            <a:off x="6681711" y="1275612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8" name="TextBox 1077"/>
          <p:cNvSpPr txBox="1"/>
          <p:nvPr/>
        </p:nvSpPr>
        <p:spPr>
          <a:xfrm>
            <a:off x="7145632" y="1264044"/>
            <a:ext cx="324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9" name="TextBox 1078"/>
          <p:cNvSpPr txBox="1"/>
          <p:nvPr/>
        </p:nvSpPr>
        <p:spPr>
          <a:xfrm>
            <a:off x="7568900" y="12632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0" name="TextBox 1079"/>
          <p:cNvSpPr txBox="1"/>
          <p:nvPr/>
        </p:nvSpPr>
        <p:spPr>
          <a:xfrm>
            <a:off x="8047245" y="124822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1" name="TextBox 1080"/>
          <p:cNvSpPr txBox="1"/>
          <p:nvPr/>
        </p:nvSpPr>
        <p:spPr>
          <a:xfrm>
            <a:off x="8501177" y="126500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2" name="TextBox 1081"/>
          <p:cNvSpPr txBox="1"/>
          <p:nvPr/>
        </p:nvSpPr>
        <p:spPr>
          <a:xfrm>
            <a:off x="3506000" y="177281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3" name="TextBox 1082"/>
          <p:cNvSpPr txBox="1"/>
          <p:nvPr/>
        </p:nvSpPr>
        <p:spPr>
          <a:xfrm>
            <a:off x="3942009" y="1782709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4" name="TextBox 1083"/>
          <p:cNvSpPr txBox="1"/>
          <p:nvPr/>
        </p:nvSpPr>
        <p:spPr>
          <a:xfrm>
            <a:off x="4465147" y="177281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5" name="TextBox 1084"/>
          <p:cNvSpPr txBox="1"/>
          <p:nvPr/>
        </p:nvSpPr>
        <p:spPr>
          <a:xfrm>
            <a:off x="4867570" y="1758583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6" name="TextBox 1085"/>
          <p:cNvSpPr txBox="1"/>
          <p:nvPr/>
        </p:nvSpPr>
        <p:spPr>
          <a:xfrm>
            <a:off x="5269272" y="1734991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7" name="TextBox 1086"/>
          <p:cNvSpPr txBox="1"/>
          <p:nvPr/>
        </p:nvSpPr>
        <p:spPr>
          <a:xfrm>
            <a:off x="5735997" y="1734991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8" name="TextBox 1087"/>
          <p:cNvSpPr txBox="1"/>
          <p:nvPr/>
        </p:nvSpPr>
        <p:spPr>
          <a:xfrm>
            <a:off x="4465147" y="2172779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9" name="TextBox 1088"/>
          <p:cNvSpPr txBox="1"/>
          <p:nvPr/>
        </p:nvSpPr>
        <p:spPr>
          <a:xfrm>
            <a:off x="4859556" y="2207698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0" name="TextBox 1089"/>
          <p:cNvSpPr txBox="1"/>
          <p:nvPr/>
        </p:nvSpPr>
        <p:spPr>
          <a:xfrm>
            <a:off x="5312558" y="217277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1" name="TextBox 1090"/>
          <p:cNvSpPr txBox="1"/>
          <p:nvPr/>
        </p:nvSpPr>
        <p:spPr>
          <a:xfrm>
            <a:off x="5770131" y="2219279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2" name="TextBox 1091"/>
          <p:cNvSpPr txBox="1"/>
          <p:nvPr/>
        </p:nvSpPr>
        <p:spPr>
          <a:xfrm>
            <a:off x="6223762" y="2207698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3" name="TextBox 1092"/>
          <p:cNvSpPr txBox="1"/>
          <p:nvPr/>
        </p:nvSpPr>
        <p:spPr>
          <a:xfrm>
            <a:off x="6695073" y="220765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4" name="TextBox 1093"/>
          <p:cNvSpPr txBox="1"/>
          <p:nvPr/>
        </p:nvSpPr>
        <p:spPr>
          <a:xfrm>
            <a:off x="7170201" y="2207698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" name="TextBox 1094"/>
          <p:cNvSpPr txBox="1"/>
          <p:nvPr/>
        </p:nvSpPr>
        <p:spPr>
          <a:xfrm>
            <a:off x="5288513" y="2656556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6" name="TextBox 1095"/>
          <p:cNvSpPr txBox="1"/>
          <p:nvPr/>
        </p:nvSpPr>
        <p:spPr>
          <a:xfrm>
            <a:off x="5742409" y="263632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7" name="TextBox 1096"/>
          <p:cNvSpPr txBox="1"/>
          <p:nvPr/>
        </p:nvSpPr>
        <p:spPr>
          <a:xfrm>
            <a:off x="6196518" y="263632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8" name="TextBox 1097"/>
          <p:cNvSpPr txBox="1"/>
          <p:nvPr/>
        </p:nvSpPr>
        <p:spPr>
          <a:xfrm>
            <a:off x="6705492" y="2636329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9" name="TextBox 1098"/>
          <p:cNvSpPr txBox="1"/>
          <p:nvPr/>
        </p:nvSpPr>
        <p:spPr>
          <a:xfrm>
            <a:off x="7139090" y="262638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0" name="TextBox 1099"/>
          <p:cNvSpPr txBox="1"/>
          <p:nvPr/>
        </p:nvSpPr>
        <p:spPr>
          <a:xfrm>
            <a:off x="7594225" y="2669412"/>
            <a:ext cx="3834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1" name="TextBox 1100"/>
          <p:cNvSpPr txBox="1"/>
          <p:nvPr/>
        </p:nvSpPr>
        <p:spPr>
          <a:xfrm>
            <a:off x="8077326" y="2656556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2" name="TextBox 1101"/>
          <p:cNvSpPr txBox="1"/>
          <p:nvPr/>
        </p:nvSpPr>
        <p:spPr>
          <a:xfrm>
            <a:off x="8496341" y="267545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3" name="TextBox 1102"/>
          <p:cNvSpPr txBox="1"/>
          <p:nvPr/>
        </p:nvSpPr>
        <p:spPr>
          <a:xfrm>
            <a:off x="8981935" y="2656556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4" name="TextBox 1103"/>
          <p:cNvSpPr txBox="1"/>
          <p:nvPr/>
        </p:nvSpPr>
        <p:spPr>
          <a:xfrm>
            <a:off x="9473851" y="267545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06" name="Прямая соединительная линия 1105"/>
          <p:cNvCxnSpPr/>
          <p:nvPr/>
        </p:nvCxnSpPr>
        <p:spPr>
          <a:xfrm>
            <a:off x="5247755" y="333747"/>
            <a:ext cx="27347" cy="277282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8" name="Прямая соединительная линия 1107"/>
          <p:cNvCxnSpPr/>
          <p:nvPr/>
        </p:nvCxnSpPr>
        <p:spPr>
          <a:xfrm>
            <a:off x="5693594" y="354634"/>
            <a:ext cx="29028" cy="276303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4" name="TextBox 1113"/>
          <p:cNvSpPr txBox="1"/>
          <p:nvPr/>
        </p:nvSpPr>
        <p:spPr>
          <a:xfrm>
            <a:off x="7613459" y="84822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7" name="Рисунок 126" descr="сканирование0055.jpg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9042" r="60256"/>
          <a:stretch/>
        </p:blipFill>
        <p:spPr>
          <a:xfrm>
            <a:off x="9765116" y="3084712"/>
            <a:ext cx="866542" cy="876906"/>
          </a:xfrm>
          <a:prstGeom prst="rect">
            <a:avLst/>
          </a:prstGeom>
        </p:spPr>
      </p:pic>
      <p:sp>
        <p:nvSpPr>
          <p:cNvPr id="1115" name="Прямоугольник 1114"/>
          <p:cNvSpPr/>
          <p:nvPr/>
        </p:nvSpPr>
        <p:spPr>
          <a:xfrm>
            <a:off x="9581047" y="126650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latin typeface="Corbel" panose="020B0503020204020204" pitchFamily="34" charset="0"/>
            </a:endParaRPr>
          </a:p>
        </p:txBody>
      </p:sp>
      <p:cxnSp>
        <p:nvCxnSpPr>
          <p:cNvPr id="1117" name="Прямая соединительная линия 1116"/>
          <p:cNvCxnSpPr/>
          <p:nvPr/>
        </p:nvCxnSpPr>
        <p:spPr>
          <a:xfrm>
            <a:off x="9597458" y="1352670"/>
            <a:ext cx="0" cy="819467"/>
          </a:xfrm>
          <a:prstGeom prst="line">
            <a:avLst/>
          </a:prstGeom>
          <a:ln>
            <a:solidFill>
              <a:srgbClr val="9966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9" name="Прямая соединительная линия 1118"/>
          <p:cNvCxnSpPr/>
          <p:nvPr/>
        </p:nvCxnSpPr>
        <p:spPr>
          <a:xfrm>
            <a:off x="9665570" y="2151962"/>
            <a:ext cx="806770" cy="0"/>
          </a:xfrm>
          <a:prstGeom prst="line">
            <a:avLst/>
          </a:prstGeom>
          <a:ln>
            <a:solidFill>
              <a:srgbClr val="9966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10495447" y="1352671"/>
            <a:ext cx="0" cy="819467"/>
          </a:xfrm>
          <a:prstGeom prst="line">
            <a:avLst/>
          </a:prstGeom>
          <a:ln>
            <a:solidFill>
              <a:srgbClr val="9966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9595132" y="1266502"/>
            <a:ext cx="919051" cy="7953"/>
          </a:xfrm>
          <a:prstGeom prst="line">
            <a:avLst/>
          </a:prstGeom>
          <a:ln w="571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" name="Picture 53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99663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605" y="1352670"/>
            <a:ext cx="268107" cy="28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" name="Picture 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605" y="1694039"/>
            <a:ext cx="26828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" name="Picture 7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AAAAAC"/>
              </a:clrFrom>
              <a:clrTo>
                <a:srgbClr val="AAAAAC">
                  <a:alpha val="0"/>
                </a:srgbClr>
              </a:clrTo>
            </a:clrChange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6" t="33186" r="23675"/>
          <a:stretch/>
        </p:blipFill>
        <p:spPr bwMode="auto">
          <a:xfrm>
            <a:off x="1945982" y="1783062"/>
            <a:ext cx="1102819" cy="120204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36000"/>
                  </a:blip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5" name="Picture 2"/>
          <p:cNvPicPr>
            <a:picLocks noChangeAspect="1" noChangeArrowheads="1"/>
          </p:cNvPicPr>
          <p:nvPr/>
        </p:nvPicPr>
        <p:blipFill rotWithShape="1">
          <a:blip r:embed="rId8" cstate="print">
            <a:lum bright="-24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34072" r="39824" b="33782"/>
          <a:stretch/>
        </p:blipFill>
        <p:spPr bwMode="auto">
          <a:xfrm>
            <a:off x="8322154" y="1884005"/>
            <a:ext cx="659782" cy="7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24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6" name="Блок-схема: задержка 105"/>
          <p:cNvSpPr/>
          <p:nvPr/>
        </p:nvSpPr>
        <p:spPr>
          <a:xfrm rot="5400000">
            <a:off x="8500717" y="1706019"/>
            <a:ext cx="280789" cy="636764"/>
          </a:xfrm>
          <a:prstGeom prst="flowChartDelay">
            <a:avLst/>
          </a:prstGeom>
          <a:solidFill>
            <a:srgbClr val="0AA62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orbel" panose="020B0503020204020204" pitchFamily="34" charset="0"/>
            </a:endParaRPr>
          </a:p>
        </p:txBody>
      </p:sp>
      <p:pic>
        <p:nvPicPr>
          <p:cNvPr id="107" name="Picture 55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760" y="1944044"/>
            <a:ext cx="198595" cy="2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8" name="Picture 9" descr="http://www.modistka.net/picturefile.php?filename=Images/master/jacket/jacket4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157" y="289348"/>
            <a:ext cx="1305737" cy="116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406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024" grpId="0"/>
      <p:bldP spid="1025" grpId="0"/>
      <p:bldP spid="1077" grpId="0"/>
      <p:bldP spid="1078" grpId="0"/>
      <p:bldP spid="1079" grpId="0"/>
      <p:bldP spid="1080" grpId="0"/>
      <p:bldP spid="1081" grpId="0"/>
      <p:bldP spid="1082" grpId="0"/>
      <p:bldP spid="1083" grpId="0"/>
      <p:bldP spid="1085" grpId="0"/>
      <p:bldP spid="1086" grpId="0"/>
      <p:bldP spid="1087" grpId="0"/>
      <p:bldP spid="1088" grpId="0"/>
      <p:bldP spid="1089" grpId="0"/>
      <p:bldP spid="1090" grpId="0"/>
      <p:bldP spid="1091" grpId="0"/>
      <p:bldP spid="1092" grpId="0"/>
      <p:bldP spid="1093" grpId="0"/>
      <p:bldP spid="1094" grpId="0"/>
      <p:bldP spid="1095" grpId="0"/>
      <p:bldP spid="1096" grpId="0"/>
      <p:bldP spid="1097" grpId="0"/>
      <p:bldP spid="1098" grpId="0"/>
      <p:bldP spid="1099" grpId="0"/>
      <p:bldP spid="1100" grpId="0"/>
      <p:bldP spid="1102" grpId="0"/>
      <p:bldP spid="1103" grpId="0"/>
      <p:bldP spid="1104" grpId="0"/>
      <p:bldP spid="11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7250" y="762000"/>
            <a:ext cx="7785100" cy="1481138"/>
          </a:xfrm>
        </p:spPr>
      </p:pic>
      <p:pic>
        <p:nvPicPr>
          <p:cNvPr id="2051" name="Picture 5" descr="ф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9817" y="2420889"/>
            <a:ext cx="32670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WordArt 6"/>
          <p:cNvSpPr>
            <a:spLocks noChangeArrowheads="1" noChangeShapeType="1" noTextEdit="1"/>
          </p:cNvSpPr>
          <p:nvPr/>
        </p:nvSpPr>
        <p:spPr bwMode="auto">
          <a:xfrm>
            <a:off x="1919537" y="260649"/>
            <a:ext cx="8353425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1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Обработка </a:t>
            </a:r>
          </a:p>
          <a:p>
            <a:pPr algn="ctr"/>
            <a:r>
              <a:rPr lang="ru-RU" sz="11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накладного кармана</a:t>
            </a:r>
          </a:p>
        </p:txBody>
      </p:sp>
    </p:spTree>
    <p:extLst>
      <p:ext uri="{BB962C8B-B14F-4D97-AF65-F5344CB8AC3E}">
        <p14:creationId xmlns:p14="http://schemas.microsoft.com/office/powerpoint/2010/main" val="3889288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5560" y="116634"/>
            <a:ext cx="7920880" cy="1368151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урока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5560" y="1772816"/>
            <a:ext cx="7920880" cy="4752528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v"/>
            </a:pPr>
            <a:endParaRPr lang="ru-RU" sz="1400" dirty="0"/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Ознакомить с историческими сведениями о кармане  и его роли в одежде;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Научить правильному выполнению накладного кармана  с соблюдением технологической последовательности  и правил  техники  безопасности;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Воспитывать трудолюбие, аккуратность  и  требовательность к себе;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6010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Страна «КАРМАНИЯ»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K:\тл\www.art-gorodok.ru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3579" y="1124744"/>
            <a:ext cx="7222165" cy="54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96143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ИЗ ИСТОРИИ КАРМАНА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9536" y="1196752"/>
            <a:ext cx="8229600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 лет  в научных кругах не утихали споры относительно появления в культуре современного человечества такого изобретения как карман. Историки, археологи, дизайнеры одежды, все имели свое мнение.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Однако, обращаясь к истории, можно утверждать, что до настоящего времени существовало два основных лагеря исследователей:</a:t>
            </a: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КАРМАНЬОНЦЫ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КАРМАНАРИЯНЦЫ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K:\тл\forexresults.ru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5600" y="3933057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K:\тл\www.kdais.kiev.u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8008" y="3994538"/>
            <a:ext cx="2857500" cy="190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91419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73050"/>
            <a:ext cx="3008313" cy="596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981200" y="476673"/>
            <a:ext cx="4258816" cy="5649491"/>
          </a:xfrm>
        </p:spPr>
        <p:txBody>
          <a:bodyPr>
            <a:noAutofit/>
          </a:bodyPr>
          <a:lstStyle/>
          <a:p>
            <a:pPr marL="14288" indent="-14288" algn="ctr">
              <a:lnSpc>
                <a:spcPct val="160000"/>
              </a:lnSpc>
              <a:buClr>
                <a:schemeClr val="tx1">
                  <a:shade val="95000"/>
                </a:schemeClr>
              </a:buClr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многие приписывали  изобретение кармана</a:t>
            </a:r>
          </a:p>
          <a:p>
            <a:pPr marL="14288" indent="-14288" algn="ctr">
              <a:lnSpc>
                <a:spcPct val="160000"/>
              </a:lnSpc>
              <a:buClr>
                <a:schemeClr val="tx1">
                  <a:shade val="95000"/>
                </a:schemeClr>
              </a:buClr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ЛЕОНАРДО  ДА  ВИНЧИ</a:t>
            </a:r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95250" indent="41275" algn="ctr">
              <a:lnSpc>
                <a:spcPct val="150000"/>
              </a:lnSpc>
              <a:buClr>
                <a:schemeClr val="tx1">
                  <a:shade val="95000"/>
                </a:schemeClr>
              </a:buClr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«Карманы,  в  том виде  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  которому 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мы  привыкли, </a:t>
            </a:r>
          </a:p>
          <a:p>
            <a:pPr marL="95250" indent="41275" algn="ctr">
              <a:lnSpc>
                <a:spcPct val="150000"/>
              </a:lnSpc>
              <a:buClr>
                <a:schemeClr val="tx1">
                  <a:shade val="95000"/>
                </a:schemeClr>
              </a:buClr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изобрел  еврейский портной  БЕНЯ КАРМАН, </a:t>
            </a:r>
          </a:p>
          <a:p>
            <a:pPr marL="95250" indent="41275" algn="ctr">
              <a:lnSpc>
                <a:spcPct val="150000"/>
              </a:lnSpc>
              <a:buClr>
                <a:schemeClr val="tx1">
                  <a:shade val="95000"/>
                </a:schemeClr>
              </a:buClr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Проживавший в городе 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Кирьят-Шмона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 — утверждают  ученые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F:\тл\www.isxara.ru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6600056" y="764704"/>
            <a:ext cx="337185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70667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2" y="1124744"/>
            <a:ext cx="1888282" cy="26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77516" y="115318"/>
            <a:ext cx="4067944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prstClr val="black"/>
              </a:solidFill>
              <a:latin typeface="Corbel" panose="020B0503020204020204" pitchFamily="34" charset="0"/>
            </a:endParaRPr>
          </a:p>
          <a:p>
            <a:endParaRPr lang="ru-RU" sz="2800" b="1" dirty="0">
              <a:solidFill>
                <a:prstClr val="black"/>
              </a:solidFill>
              <a:latin typeface="Corbel" panose="020B0503020204020204" pitchFamily="34" charset="0"/>
            </a:endParaRPr>
          </a:p>
          <a:p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до-карманную </a:t>
            </a:r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эпоху</a:t>
            </a:r>
            <a:r>
              <a:rPr lang="ru-RU" sz="10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XIV</a:t>
            </a:r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века, деньги </a:t>
            </a:r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Times New Roman" pitchFamily="18" charset="0"/>
                <a:cs typeface="Times New Roman" pitchFamily="18" charset="0"/>
              </a:rPr>
              <a:t>переносились в кошельках, подвешенных к поясу или в поясных сумках.</a:t>
            </a:r>
          </a:p>
          <a:p>
            <a:endParaRPr lang="ru-RU" sz="2800" b="1" dirty="0">
              <a:ln>
                <a:solidFill>
                  <a:srgbClr val="FF00FF"/>
                </a:solidFill>
              </a:ln>
              <a:solidFill>
                <a:srgbClr val="165D83"/>
              </a:solidFill>
              <a:latin typeface="Corbel" panose="020B0503020204020204" pitchFamily="34" charset="0"/>
            </a:endParaRPr>
          </a:p>
          <a:p>
            <a:endParaRPr lang="ru-RU" sz="2800" b="1" dirty="0">
              <a:ln>
                <a:solidFill>
                  <a:srgbClr val="FF00FF"/>
                </a:solidFill>
              </a:ln>
              <a:solidFill>
                <a:srgbClr val="165D83"/>
              </a:solidFill>
              <a:latin typeface="Corbel" panose="020B0503020204020204" pitchFamily="34" charset="0"/>
            </a:endParaRPr>
          </a:p>
          <a:p>
            <a:r>
              <a:rPr lang="ru-RU" sz="28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Corbel" panose="020B0503020204020204" pitchFamily="34" charset="0"/>
              </a:rPr>
              <a:t> </a:t>
            </a:r>
          </a:p>
          <a:p>
            <a:r>
              <a:rPr lang="ru-RU" sz="2800" b="1" dirty="0">
                <a:ln>
                  <a:solidFill>
                    <a:srgbClr val="FF00FF"/>
                  </a:solidFill>
                </a:ln>
                <a:solidFill>
                  <a:srgbClr val="165D83"/>
                </a:solidFill>
                <a:latin typeface="Corbel" panose="020B0503020204020204" pitchFamily="34" charset="0"/>
              </a:rPr>
              <a:t> </a:t>
            </a:r>
            <a:endParaRPr lang="ru-RU" sz="2800" b="1" dirty="0">
              <a:ln>
                <a:solidFill>
                  <a:srgbClr val="FF00FF"/>
                </a:solidFill>
              </a:ln>
              <a:solidFill>
                <a:srgbClr val="165D83"/>
              </a:solidFill>
              <a:latin typeface="Corbel" panose="020B0503020204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280" y="3429000"/>
            <a:ext cx="1565652" cy="26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61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1195</Words>
  <Application>Microsoft Office PowerPoint</Application>
  <PresentationFormat>Широкоэкранный</PresentationFormat>
  <Paragraphs>291</Paragraphs>
  <Slides>35</Slides>
  <Notes>34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4" baseType="lpstr">
      <vt:lpstr>Calibri</vt:lpstr>
      <vt:lpstr>Cambria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Виды фартуков</vt:lpstr>
      <vt:lpstr>Презентация PowerPoint</vt:lpstr>
      <vt:lpstr>Потайная кладовая, чего тут  только нет, здесь и фантики от конфет, здесь и пуговица, крючок и носовой платок.</vt:lpstr>
      <vt:lpstr>Презентация PowerPoint</vt:lpstr>
      <vt:lpstr>Цель урока</vt:lpstr>
      <vt:lpstr>Страна «КАРМАНИЯ»</vt:lpstr>
      <vt:lpstr>ИЗ ИСТОРИИ КАРМАНА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накладных карманов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Обработка накладного кармана</vt:lpstr>
      <vt:lpstr>Задачи урока</vt:lpstr>
      <vt:lpstr>Обработка накладного кармана</vt:lpstr>
      <vt:lpstr>Обработка накладного кармана</vt:lpstr>
      <vt:lpstr>Презентация PowerPoint</vt:lpstr>
      <vt:lpstr>Презентация PowerPoint</vt:lpstr>
      <vt:lpstr>ПРАВИЛА БЕЗОПАСНОСТИ</vt:lpstr>
      <vt:lpstr>Инструкционная карта. Обработка накладного кармана и соединение его с фартуком.</vt:lpstr>
      <vt:lpstr>Презентация PowerPoint</vt:lpstr>
      <vt:lpstr>Выполнение разноуровневых заданий</vt:lpstr>
      <vt:lpstr>Синквейн по теме «Карман»</vt:lpstr>
      <vt:lpstr>Рефлексия учебной деятельности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фартуков</dc:title>
  <dc:creator>Надежда</dc:creator>
  <cp:lastModifiedBy>Надежда</cp:lastModifiedBy>
  <cp:revision>2</cp:revision>
  <dcterms:created xsi:type="dcterms:W3CDTF">2025-09-23T18:20:19Z</dcterms:created>
  <dcterms:modified xsi:type="dcterms:W3CDTF">2025-09-23T18:30:47Z</dcterms:modified>
</cp:coreProperties>
</file>